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wden,John Alfred" initials="BA" lastIdx="7" clrIdx="0">
    <p:extLst>
      <p:ext uri="{19B8F6BF-5375-455C-9EA6-DF929625EA0E}">
        <p15:presenceInfo xmlns:p15="http://schemas.microsoft.com/office/powerpoint/2012/main" userId="Bowden,John Alfre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128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829"/>
    <p:restoredTop sz="94660"/>
  </p:normalViewPr>
  <p:slideViewPr>
    <p:cSldViewPr>
      <p:cViewPr>
        <p:scale>
          <a:sx n="14" d="100"/>
          <a:sy n="14" d="100"/>
        </p:scale>
        <p:origin x="2040" y="1024"/>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29T14:43:17.295" idx="1">
    <p:pos x="10" y="10"/>
    <p:text>great job!</p:text>
    <p:extLst>
      <p:ext uri="{C676402C-5697-4E1C-873F-D02D1690AC5C}">
        <p15:threadingInfo xmlns:p15="http://schemas.microsoft.com/office/powerpoint/2012/main" timeZoneBias="240"/>
      </p:ext>
    </p:extLst>
  </p:cm>
  <p:cm authorId="1" dt="2020-03-29T14:43:33.439" idx="2">
    <p:pos x="26268" y="11892"/>
    <p:text>i would define somewhere what P and N are</p:text>
    <p:extLst>
      <p:ext uri="{C676402C-5697-4E1C-873F-D02D1690AC5C}">
        <p15:threadingInfo xmlns:p15="http://schemas.microsoft.com/office/powerpoint/2012/main" timeZoneBias="240"/>
      </p:ext>
    </p:extLst>
  </p:cm>
  <p:cm authorId="1" dt="2020-03-29T14:45:54.582" idx="7">
    <p:pos x="26268" y="11988"/>
    <p:text>also, you can delete the numbers after the abbreviations of the pfas acronyms</p:text>
    <p:extLst>
      <p:ext uri="{C676402C-5697-4E1C-873F-D02D1690AC5C}">
        <p15:threadingInfo xmlns:p15="http://schemas.microsoft.com/office/powerpoint/2012/main" timeZoneBias="240">
          <p15:parentCm authorId="1" idx="2"/>
        </p15:threadingInfo>
      </p:ext>
    </p:extLst>
  </p:cm>
  <p:cm authorId="1" dt="2020-03-29T14:43:51.799" idx="3">
    <p:pos x="14004" y="13584"/>
    <p:text>delete the before whatman</p:text>
    <p:extLst>
      <p:ext uri="{C676402C-5697-4E1C-873F-D02D1690AC5C}">
        <p15:threadingInfo xmlns:p15="http://schemas.microsoft.com/office/powerpoint/2012/main" timeZoneBias="240"/>
      </p:ext>
    </p:extLst>
  </p:cm>
  <p:cm authorId="1" dt="2020-03-29T14:44:11.234" idx="4">
    <p:pos x="14004" y="13680"/>
    <p:text>"the"</p:text>
    <p:extLst>
      <p:ext uri="{C676402C-5697-4E1C-873F-D02D1690AC5C}">
        <p15:threadingInfo xmlns:p15="http://schemas.microsoft.com/office/powerpoint/2012/main" timeZoneBias="240">
          <p15:parentCm authorId="1" idx="3"/>
        </p15:threadingInfo>
      </p:ext>
    </p:extLst>
  </p:cm>
  <p:cm authorId="1" dt="2020-03-29T14:44:22.788" idx="5">
    <p:pos x="18437" y="17211"/>
    <p:text>here, i wouldnt say will, i would say "are"</p:text>
    <p:extLst>
      <p:ext uri="{C676402C-5697-4E1C-873F-D02D1690AC5C}">
        <p15:threadingInfo xmlns:p15="http://schemas.microsoft.com/office/powerpoint/2012/main" timeZoneBias="240"/>
      </p:ext>
    </p:extLst>
  </p:cm>
  <p:cm authorId="1" dt="2020-03-29T14:45:00.129" idx="6">
    <p:pos x="106" y="106"/>
    <p:text>i would just emphasize somewhere that the inherent qualities of these chemicals makes them ideal candidates for these products</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D5F7390-0295-4D87-822D-5BD54F11A479}" type="datetimeFigureOut">
              <a:rPr lang="en-US" smtClean="0"/>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854383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5F7390-0295-4D87-822D-5BD54F11A479}" type="datetimeFigureOut">
              <a:rPr lang="en-US" smtClean="0"/>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2509896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5F7390-0295-4D87-822D-5BD54F11A479}" type="datetimeFigureOut">
              <a:rPr lang="en-US" smtClean="0"/>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1550574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778240" y="30723840"/>
            <a:ext cx="78638400" cy="86898480"/>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8148160" y="30723840"/>
            <a:ext cx="78638400" cy="86898480"/>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5F7390-0295-4D87-822D-5BD54F11A479}" type="datetimeFigureOut">
              <a:rPr lang="en-US" smtClean="0"/>
              <a:t>3/30/20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243032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5F7390-0295-4D87-822D-5BD54F11A479}" type="datetimeFigureOut">
              <a:rPr lang="en-US" smtClean="0"/>
              <a:t>3/30/20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1546215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5F7390-0295-4D87-822D-5BD54F11A479}" type="datetimeFigureOut">
              <a:rPr lang="en-US" smtClean="0"/>
              <a:t>3/30/20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3662058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F7390-0295-4D87-822D-5BD54F11A479}" type="datetimeFigureOut">
              <a:rPr lang="en-US" smtClean="0"/>
              <a:t>3/30/20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1416591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0D5F7390-0295-4D87-822D-5BD54F11A479}" type="datetimeFigureOut">
              <a:rPr lang="en-US" smtClean="0"/>
              <a:t>3/30/20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196069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0D5F7390-0295-4D87-822D-5BD54F11A479}" type="datetimeFigureOut">
              <a:rPr lang="en-US" smtClean="0"/>
              <a:t>3/30/20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98543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5F7390-0295-4D87-822D-5BD54F11A479}" type="datetimeFigureOut">
              <a:rPr lang="en-US" smtClean="0"/>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294175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7284480" y="5273040"/>
            <a:ext cx="39502080" cy="1123492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778240" y="5273040"/>
            <a:ext cx="117774720" cy="1123492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5F7390-0295-4D87-822D-5BD54F11A479}" type="datetimeFigureOut">
              <a:rPr lang="en-US" smtClean="0"/>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72089-2F8F-4551-9EE5-DA1122E2174C}" type="slidenum">
              <a:rPr lang="en-US" smtClean="0"/>
              <a:t>‹#›</a:t>
            </a:fld>
            <a:endParaRPr lang="en-US"/>
          </a:p>
        </p:txBody>
      </p:sp>
    </p:spTree>
    <p:extLst>
      <p:ext uri="{BB962C8B-B14F-4D97-AF65-F5344CB8AC3E}">
        <p14:creationId xmlns:p14="http://schemas.microsoft.com/office/powerpoint/2010/main" val="2273400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0D5F7390-0295-4D87-822D-5BD54F11A479}" type="datetimeFigureOut">
              <a:rPr lang="en-US" smtClean="0"/>
              <a:t>3/30/20</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2FF72089-2F8F-4551-9EE5-DA1122E2174C}" type="slidenum">
              <a:rPr lang="en-US" smtClean="0"/>
              <a:t>‹#›</a:t>
            </a:fld>
            <a:endParaRPr lang="en-US"/>
          </a:p>
        </p:txBody>
      </p:sp>
    </p:spTree>
    <p:extLst>
      <p:ext uri="{BB962C8B-B14F-4D97-AF65-F5344CB8AC3E}">
        <p14:creationId xmlns:p14="http://schemas.microsoft.com/office/powerpoint/2010/main" val="2092224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4.jpe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8305800" y="1009442"/>
            <a:ext cx="23797949" cy="4542782"/>
          </a:xfrm>
          <a:prstGeom prst="rect">
            <a:avLst/>
          </a:prstGeom>
          <a:noFill/>
        </p:spPr>
        <p:txBody>
          <a:bodyPr wrap="square" lIns="109728" tIns="54864" rIns="109728" bIns="54864" rtlCol="0">
            <a:spAutoFit/>
          </a:bodyPr>
          <a:lstStyle/>
          <a:p>
            <a:r>
              <a:rPr lang="en-US" sz="14000" b="1" dirty="0">
                <a:solidFill>
                  <a:srgbClr val="112843"/>
                </a:solidFill>
                <a:latin typeface="Arial Black" pitchFamily="34" charset="0"/>
              </a:rPr>
              <a:t>Perfluorinated Chemicals in Cosmetics </a:t>
            </a:r>
          </a:p>
        </p:txBody>
      </p:sp>
      <p:sp>
        <p:nvSpPr>
          <p:cNvPr id="12" name="TextBox 11"/>
          <p:cNvSpPr txBox="1"/>
          <p:nvPr/>
        </p:nvSpPr>
        <p:spPr>
          <a:xfrm>
            <a:off x="8305800" y="5324323"/>
            <a:ext cx="24042544" cy="1326517"/>
          </a:xfrm>
          <a:prstGeom prst="rect">
            <a:avLst/>
          </a:prstGeom>
          <a:noFill/>
        </p:spPr>
        <p:txBody>
          <a:bodyPr wrap="none" lIns="109728" tIns="54864" rIns="109728" bIns="54864" rtlCol="0">
            <a:spAutoFit/>
          </a:bodyPr>
          <a:lstStyle/>
          <a:p>
            <a:r>
              <a:rPr lang="en-US" sz="7900" dirty="0"/>
              <a:t>G. del Pozo</a:t>
            </a:r>
            <a:r>
              <a:rPr lang="en-US" sz="7900" baseline="30000" dirty="0"/>
              <a:t>1</a:t>
            </a:r>
            <a:r>
              <a:rPr lang="en-US" sz="7900" dirty="0"/>
              <a:t>, J. Aristizabal-Henao</a:t>
            </a:r>
            <a:r>
              <a:rPr lang="en-US" sz="7900" baseline="30000" dirty="0"/>
              <a:t>1</a:t>
            </a:r>
            <a:r>
              <a:rPr lang="en-US" sz="7900" dirty="0"/>
              <a:t>, B. Da Silva</a:t>
            </a:r>
            <a:r>
              <a:rPr lang="en-US" sz="7900" baseline="30000" dirty="0"/>
              <a:t>1</a:t>
            </a:r>
            <a:r>
              <a:rPr lang="en-US" sz="7900" dirty="0"/>
              <a:t>, J. Bowden</a:t>
            </a:r>
            <a:r>
              <a:rPr lang="en-US" sz="7900" baseline="30000" dirty="0"/>
              <a:t>1</a:t>
            </a:r>
          </a:p>
        </p:txBody>
      </p:sp>
      <p:sp>
        <p:nvSpPr>
          <p:cNvPr id="13" name="TextBox 12"/>
          <p:cNvSpPr txBox="1"/>
          <p:nvPr/>
        </p:nvSpPr>
        <p:spPr>
          <a:xfrm>
            <a:off x="1351520" y="5697798"/>
            <a:ext cx="5919762" cy="1034129"/>
          </a:xfrm>
          <a:prstGeom prst="rect">
            <a:avLst/>
          </a:prstGeom>
          <a:noFill/>
        </p:spPr>
        <p:txBody>
          <a:bodyPr wrap="none" lIns="109728" tIns="54864" rIns="109728" bIns="54864" rtlCol="0">
            <a:spAutoFit/>
          </a:bodyPr>
          <a:lstStyle/>
          <a:p>
            <a:pPr algn="ctr"/>
            <a:r>
              <a:rPr lang="en-US" sz="6000" dirty="0" err="1"/>
              <a:t>gdelpozo@ufl.edu</a:t>
            </a:r>
            <a:endParaRPr lang="en-US" sz="6000" dirty="0"/>
          </a:p>
        </p:txBody>
      </p:sp>
      <p:sp>
        <p:nvSpPr>
          <p:cNvPr id="16" name="AutoShape 4"/>
          <p:cNvSpPr>
            <a:spLocks noChangeArrowheads="1"/>
          </p:cNvSpPr>
          <p:nvPr/>
        </p:nvSpPr>
        <p:spPr bwMode="auto">
          <a:xfrm>
            <a:off x="16237179" y="7261869"/>
            <a:ext cx="26590773" cy="12313865"/>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sp>
        <p:nvSpPr>
          <p:cNvPr id="26" name="Text Box 19"/>
          <p:cNvSpPr txBox="1">
            <a:spLocks noChangeArrowheads="1"/>
          </p:cNvSpPr>
          <p:nvPr/>
        </p:nvSpPr>
        <p:spPr bwMode="auto">
          <a:xfrm>
            <a:off x="24422088" y="7571565"/>
            <a:ext cx="11315711" cy="1218795"/>
          </a:xfrm>
          <a:prstGeom prst="rect">
            <a:avLst/>
          </a:prstGeom>
          <a:noFill/>
          <a:ln w="9525">
            <a:noFill/>
            <a:miter lim="800000"/>
            <a:headEnd/>
            <a:tailEnd/>
          </a:ln>
          <a:effectLst/>
        </p:spPr>
        <p:txBody>
          <a:bodyPr wrap="square" lIns="109728" tIns="54864" rIns="109728" bIns="54864">
            <a:spAutoFit/>
          </a:bodyPr>
          <a:lstStyle/>
          <a:p>
            <a:pPr algn="ctr" defTabSz="5267326">
              <a:spcBef>
                <a:spcPct val="50000"/>
              </a:spcBef>
            </a:pPr>
            <a:r>
              <a:rPr lang="en-US" sz="7200" b="1" i="1" dirty="0">
                <a:latin typeface="Arial" panose="020B0604020202020204" pitchFamily="34" charset="0"/>
                <a:cs typeface="Arial" panose="020B0604020202020204" pitchFamily="34" charset="0"/>
              </a:rPr>
              <a:t>Table 1: Preliminary Data</a:t>
            </a:r>
          </a:p>
        </p:txBody>
      </p:sp>
      <p:grpSp>
        <p:nvGrpSpPr>
          <p:cNvPr id="7" name="Group 6">
            <a:extLst>
              <a:ext uri="{FF2B5EF4-FFF2-40B4-BE49-F238E27FC236}">
                <a16:creationId xmlns:a16="http://schemas.microsoft.com/office/drawing/2014/main" id="{4D4D46DA-5089-EE4B-9563-6B677FD064B4}"/>
              </a:ext>
            </a:extLst>
          </p:cNvPr>
          <p:cNvGrpSpPr/>
          <p:nvPr/>
        </p:nvGrpSpPr>
        <p:grpSpPr>
          <a:xfrm>
            <a:off x="671789" y="13104748"/>
            <a:ext cx="14515558" cy="12071456"/>
            <a:chOff x="976243" y="7972608"/>
            <a:chExt cx="13258335" cy="12071456"/>
          </a:xfrm>
        </p:grpSpPr>
        <p:sp>
          <p:nvSpPr>
            <p:cNvPr id="14" name="AutoShape 4"/>
            <p:cNvSpPr>
              <a:spLocks noChangeArrowheads="1"/>
            </p:cNvSpPr>
            <p:nvPr/>
          </p:nvSpPr>
          <p:spPr bwMode="auto">
            <a:xfrm>
              <a:off x="976243" y="7972608"/>
              <a:ext cx="13258335" cy="12071456"/>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a:p>
          </p:txBody>
        </p:sp>
        <p:sp>
          <p:nvSpPr>
            <p:cNvPr id="22" name="Text Box 42"/>
            <p:cNvSpPr txBox="1">
              <a:spLocks noChangeArrowheads="1"/>
            </p:cNvSpPr>
            <p:nvPr/>
          </p:nvSpPr>
          <p:spPr bwMode="auto">
            <a:xfrm>
              <a:off x="1734977" y="8328852"/>
              <a:ext cx="11795760" cy="1034129"/>
            </a:xfrm>
            <a:prstGeom prst="rect">
              <a:avLst/>
            </a:prstGeom>
            <a:noFill/>
            <a:ln w="9525">
              <a:noFill/>
              <a:miter lim="800000"/>
              <a:headEnd/>
              <a:tailEnd/>
            </a:ln>
            <a:effectLst/>
          </p:spPr>
          <p:txBody>
            <a:bodyPr lIns="109728" tIns="54864" rIns="109728" bIns="54864">
              <a:spAutoFit/>
            </a:bodyPr>
            <a:lstStyle/>
            <a:p>
              <a:pPr algn="ctr" defTabSz="5267326">
                <a:spcBef>
                  <a:spcPct val="50000"/>
                </a:spcBef>
              </a:pPr>
              <a:r>
                <a:rPr lang="en-US" sz="6000" b="1" dirty="0">
                  <a:latin typeface="Arial" panose="020B0604020202020204" pitchFamily="34" charset="0"/>
                  <a:cs typeface="Arial" panose="020B0604020202020204" pitchFamily="34" charset="0"/>
                </a:rPr>
                <a:t>Introduction</a:t>
              </a:r>
            </a:p>
          </p:txBody>
        </p:sp>
        <p:sp>
          <p:nvSpPr>
            <p:cNvPr id="28" name="TextBox 27"/>
            <p:cNvSpPr txBox="1"/>
            <p:nvPr/>
          </p:nvSpPr>
          <p:spPr>
            <a:xfrm>
              <a:off x="1331290" y="9667146"/>
              <a:ext cx="12491199" cy="9759595"/>
            </a:xfrm>
            <a:prstGeom prst="rect">
              <a:avLst/>
            </a:prstGeom>
            <a:noFill/>
          </p:spPr>
          <p:txBody>
            <a:bodyPr wrap="square" lIns="109728" tIns="54864" rIns="109728" bIns="54864" rtlCol="0">
              <a:spAutoFit/>
            </a:bodyPr>
            <a:lstStyle/>
            <a:p>
              <a:pPr algn="just"/>
              <a:r>
                <a:rPr lang="en-US" sz="3300" dirty="0">
                  <a:latin typeface="Arial" panose="020B0604020202020204" pitchFamily="34" charset="0"/>
                  <a:cs typeface="Arial" panose="020B0604020202020204" pitchFamily="34" charset="0"/>
                </a:rPr>
                <a:t>Per- and polyfluoroalkyl substances, otherwise known as PFAS, are synthetic, man-made chemicals found in non-stick cookware, food packaging, waterproof materials and other products meant for daily use. These chemicals have been gaining attention in the media and the scientific community due to findings that suggest that exposure to these chemicals leads to adverse health effects on the environment and humans. This is, in part, due to the fact that PFAS do not readily break down and can bioaccumulate over time. To date, exposure has been shown to lead to high cholesterol, adverse effects on the immune system, cancer and thyroid hormone disruption. Thus, work centered on identifying both expected and unexpected exposure routes is critical. In one brief, preliminary study, PFAS was found to be present in 12 different cosmetic products. These products consisted of concealers, eye liners, mascara and other beauty products including sunscreen. This, combined with the fact that studies have shown that dermal exposure to PFOA through the skin can be just as comparable as oral exposure, suggests that a more comprehensive look at the presence of PFAS in various types of cosmetics is warranted (Shane 2020). Further research will include nearly 40 cosmetic and daily use products.</a:t>
              </a:r>
            </a:p>
          </p:txBody>
        </p:sp>
      </p:grpSp>
      <p:grpSp>
        <p:nvGrpSpPr>
          <p:cNvPr id="9" name="Group 8">
            <a:extLst>
              <a:ext uri="{FF2B5EF4-FFF2-40B4-BE49-F238E27FC236}">
                <a16:creationId xmlns:a16="http://schemas.microsoft.com/office/drawing/2014/main" id="{7E2EBE1D-B9CE-E249-85F6-D8D5D164F3CB}"/>
              </a:ext>
            </a:extLst>
          </p:cNvPr>
          <p:cNvGrpSpPr/>
          <p:nvPr/>
        </p:nvGrpSpPr>
        <p:grpSpPr>
          <a:xfrm>
            <a:off x="16232954" y="20238300"/>
            <a:ext cx="13177545" cy="5546907"/>
            <a:chOff x="29296334" y="19944240"/>
            <a:chExt cx="13177545" cy="4447576"/>
          </a:xfrm>
        </p:grpSpPr>
        <p:sp>
          <p:nvSpPr>
            <p:cNvPr id="59" name="AutoShape 4">
              <a:extLst>
                <a:ext uri="{FF2B5EF4-FFF2-40B4-BE49-F238E27FC236}">
                  <a16:creationId xmlns:a16="http://schemas.microsoft.com/office/drawing/2014/main" id="{4DFC3618-6D24-CB44-9500-AA827A301524}"/>
                </a:ext>
              </a:extLst>
            </p:cNvPr>
            <p:cNvSpPr>
              <a:spLocks noChangeArrowheads="1"/>
            </p:cNvSpPr>
            <p:nvPr/>
          </p:nvSpPr>
          <p:spPr bwMode="auto">
            <a:xfrm>
              <a:off x="29296334" y="19944240"/>
              <a:ext cx="13177545" cy="4447576"/>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sp>
          <p:nvSpPr>
            <p:cNvPr id="19" name="Text Box 10"/>
            <p:cNvSpPr txBox="1">
              <a:spLocks noChangeArrowheads="1"/>
            </p:cNvSpPr>
            <p:nvPr/>
          </p:nvSpPr>
          <p:spPr bwMode="auto">
            <a:xfrm>
              <a:off x="29984548" y="20157839"/>
              <a:ext cx="11795760" cy="1034129"/>
            </a:xfrm>
            <a:prstGeom prst="rect">
              <a:avLst/>
            </a:prstGeom>
            <a:noFill/>
            <a:ln w="9525">
              <a:noFill/>
              <a:miter lim="800000"/>
              <a:headEnd/>
              <a:tailEnd/>
            </a:ln>
            <a:effectLst/>
          </p:spPr>
          <p:txBody>
            <a:bodyPr lIns="109728" tIns="54864" rIns="109728" bIns="54864">
              <a:spAutoFit/>
            </a:bodyPr>
            <a:lstStyle/>
            <a:p>
              <a:pPr algn="ctr" defTabSz="5267326">
                <a:spcBef>
                  <a:spcPct val="50000"/>
                </a:spcBef>
              </a:pPr>
              <a:r>
                <a:rPr lang="en-US" sz="6000" b="1" dirty="0">
                  <a:latin typeface="Arial" panose="020B0604020202020204" pitchFamily="34" charset="0"/>
                  <a:cs typeface="Arial" panose="020B0604020202020204" pitchFamily="34" charset="0"/>
                </a:rPr>
                <a:t>Methodology</a:t>
              </a:r>
            </a:p>
          </p:txBody>
        </p:sp>
        <p:sp>
          <p:nvSpPr>
            <p:cNvPr id="29" name="TextBox 28"/>
            <p:cNvSpPr txBox="1"/>
            <p:nvPr/>
          </p:nvSpPr>
          <p:spPr>
            <a:xfrm>
              <a:off x="29494378" y="20970605"/>
              <a:ext cx="12441097" cy="3050187"/>
            </a:xfrm>
            <a:prstGeom prst="rect">
              <a:avLst/>
            </a:prstGeom>
            <a:noFill/>
          </p:spPr>
          <p:txBody>
            <a:bodyPr wrap="square" lIns="109728" tIns="54864" rIns="109728" bIns="54864" rtlCol="0">
              <a:spAutoFit/>
            </a:bodyPr>
            <a:lstStyle/>
            <a:p>
              <a:pPr marL="457200" indent="-457200" algn="just">
                <a:buFont typeface="Arial" panose="020B0604020202020204" pitchFamily="34" charset="0"/>
                <a:buChar char="•"/>
              </a:pPr>
              <a:r>
                <a:rPr lang="en-US" sz="3000" dirty="0">
                  <a:latin typeface="Arial" panose="020B0604020202020204" pitchFamily="34" charset="0"/>
                  <a:cs typeface="Arial" panose="020B0604020202020204" pitchFamily="34" charset="0"/>
                </a:rPr>
                <a:t>Samples were applied on Whatman Protein Saver Cards and weighed. They were cut up and placed into 10 mL test tubes with a 2:1 ratio solution of CHCl3 and MeOH.  These were left for 24 hrs. </a:t>
              </a:r>
            </a:p>
            <a:p>
              <a:pPr marL="457200" indent="-457200" algn="just">
                <a:buFont typeface="Arial" panose="020B0604020202020204" pitchFamily="34" charset="0"/>
                <a:buChar char="•"/>
              </a:pPr>
              <a:r>
                <a:rPr lang="en-US" sz="3000" dirty="0">
                  <a:latin typeface="Arial" panose="020B0604020202020204" pitchFamily="34" charset="0"/>
                  <a:cs typeface="Arial" panose="020B0604020202020204" pitchFamily="34" charset="0"/>
                </a:rPr>
                <a:t>The samples were vortexed, centrifuged at 1800 </a:t>
              </a:r>
              <a:r>
                <a:rPr lang="en-US" sz="3000" dirty="0" err="1">
                  <a:latin typeface="Arial" panose="020B0604020202020204" pitchFamily="34" charset="0"/>
                  <a:cs typeface="Arial" panose="020B0604020202020204" pitchFamily="34" charset="0"/>
                </a:rPr>
                <a:t>x</a:t>
              </a:r>
              <a:r>
                <a:rPr lang="en-US" sz="3000" i="1" dirty="0" err="1">
                  <a:latin typeface="Arial" panose="020B0604020202020204" pitchFamily="34" charset="0"/>
                  <a:cs typeface="Arial" panose="020B0604020202020204" pitchFamily="34" charset="0"/>
                </a:rPr>
                <a:t>g</a:t>
              </a:r>
              <a:r>
                <a:rPr lang="en-US" sz="3000" dirty="0">
                  <a:latin typeface="Arial" panose="020B0604020202020204" pitchFamily="34" charset="0"/>
                  <a:cs typeface="Arial" panose="020B0604020202020204" pitchFamily="34" charset="0"/>
                </a:rPr>
                <a:t> for 5min and the supernatant was transferred into new test tubes. They were then evaporated using the </a:t>
              </a:r>
              <a:r>
                <a:rPr lang="en-US" sz="3000" dirty="0" err="1">
                  <a:latin typeface="Arial" panose="020B0604020202020204" pitchFamily="34" charset="0"/>
                  <a:cs typeface="Arial" panose="020B0604020202020204" pitchFamily="34" charset="0"/>
                </a:rPr>
                <a:t>TurboVap</a:t>
              </a:r>
              <a:r>
                <a:rPr lang="en-US" sz="3000" dirty="0">
                  <a:latin typeface="Arial" panose="020B0604020202020204" pitchFamily="34" charset="0"/>
                  <a:cs typeface="Arial" panose="020B0604020202020204" pitchFamily="34" charset="0"/>
                </a:rPr>
                <a:t> LV Automated Evaporation System.</a:t>
              </a:r>
            </a:p>
            <a:p>
              <a:pPr marL="457200" indent="-457200" algn="just">
                <a:buFont typeface="Arial" panose="020B0604020202020204" pitchFamily="34" charset="0"/>
                <a:buChar char="•"/>
              </a:pPr>
              <a:r>
                <a:rPr lang="en-US" sz="3000" dirty="0">
                  <a:latin typeface="Arial" panose="020B0604020202020204" pitchFamily="34" charset="0"/>
                  <a:cs typeface="Arial" panose="020B0604020202020204" pitchFamily="34" charset="0"/>
                </a:rPr>
                <a:t>100 </a:t>
              </a:r>
              <a:r>
                <a:rPr lang="en-US" sz="3000" dirty="0" err="1">
                  <a:latin typeface="Arial" panose="020B0604020202020204" pitchFamily="34" charset="0"/>
                  <a:cs typeface="Arial" panose="020B0604020202020204" pitchFamily="34" charset="0"/>
                </a:rPr>
                <a:t>uL</a:t>
              </a:r>
              <a:r>
                <a:rPr lang="en-US" sz="3000" dirty="0">
                  <a:latin typeface="Arial" panose="020B0604020202020204" pitchFamily="34" charset="0"/>
                  <a:cs typeface="Arial" panose="020B0604020202020204" pitchFamily="34" charset="0"/>
                </a:rPr>
                <a:t> of MeOH was added to each tube after evaporation, samples were transferred to LC vials and analyzed by UHPLC-MS/MS.</a:t>
              </a:r>
              <a:endParaRPr lang="en-US" sz="3300" dirty="0"/>
            </a:p>
          </p:txBody>
        </p:sp>
      </p:grpSp>
      <p:graphicFrame>
        <p:nvGraphicFramePr>
          <p:cNvPr id="39" name="Table 38"/>
          <p:cNvGraphicFramePr>
            <a:graphicFrameLocks noGrp="1"/>
          </p:cNvGraphicFramePr>
          <p:nvPr>
            <p:extLst>
              <p:ext uri="{D42A27DB-BD31-4B8C-83A1-F6EECF244321}">
                <p14:modId xmlns:p14="http://schemas.microsoft.com/office/powerpoint/2010/main" val="3862242571"/>
              </p:ext>
            </p:extLst>
          </p:nvPr>
        </p:nvGraphicFramePr>
        <p:xfrm>
          <a:off x="17079912" y="9121538"/>
          <a:ext cx="24991096" cy="10095504"/>
        </p:xfrm>
        <a:graphic>
          <a:graphicData uri="http://schemas.openxmlformats.org/drawingml/2006/table">
            <a:tbl>
              <a:tblPr firstRow="1" bandRow="1">
                <a:tableStyleId>{2A488322-F2BA-4B5B-9748-0D474271808F}</a:tableStyleId>
              </a:tblPr>
              <a:tblGrid>
                <a:gridCol w="2836397">
                  <a:extLst>
                    <a:ext uri="{9D8B030D-6E8A-4147-A177-3AD203B41FA5}">
                      <a16:colId xmlns:a16="http://schemas.microsoft.com/office/drawing/2014/main" val="20000"/>
                    </a:ext>
                  </a:extLst>
                </a:gridCol>
                <a:gridCol w="920163">
                  <a:extLst>
                    <a:ext uri="{9D8B030D-6E8A-4147-A177-3AD203B41FA5}">
                      <a16:colId xmlns:a16="http://schemas.microsoft.com/office/drawing/2014/main" val="4289841218"/>
                    </a:ext>
                  </a:extLst>
                </a:gridCol>
                <a:gridCol w="1203290">
                  <a:extLst>
                    <a:ext uri="{9D8B030D-6E8A-4147-A177-3AD203B41FA5}">
                      <a16:colId xmlns:a16="http://schemas.microsoft.com/office/drawing/2014/main" val="2297294422"/>
                    </a:ext>
                  </a:extLst>
                </a:gridCol>
                <a:gridCol w="1203290">
                  <a:extLst>
                    <a:ext uri="{9D8B030D-6E8A-4147-A177-3AD203B41FA5}">
                      <a16:colId xmlns:a16="http://schemas.microsoft.com/office/drawing/2014/main" val="2833235315"/>
                    </a:ext>
                  </a:extLst>
                </a:gridCol>
                <a:gridCol w="1061727">
                  <a:extLst>
                    <a:ext uri="{9D8B030D-6E8A-4147-A177-3AD203B41FA5}">
                      <a16:colId xmlns:a16="http://schemas.microsoft.com/office/drawing/2014/main" val="3301509508"/>
                    </a:ext>
                  </a:extLst>
                </a:gridCol>
                <a:gridCol w="1274072">
                  <a:extLst>
                    <a:ext uri="{9D8B030D-6E8A-4147-A177-3AD203B41FA5}">
                      <a16:colId xmlns:a16="http://schemas.microsoft.com/office/drawing/2014/main" val="3753160291"/>
                    </a:ext>
                  </a:extLst>
                </a:gridCol>
                <a:gridCol w="1274072">
                  <a:extLst>
                    <a:ext uri="{9D8B030D-6E8A-4147-A177-3AD203B41FA5}">
                      <a16:colId xmlns:a16="http://schemas.microsoft.com/office/drawing/2014/main" val="1593901711"/>
                    </a:ext>
                  </a:extLst>
                </a:gridCol>
                <a:gridCol w="1203290">
                  <a:extLst>
                    <a:ext uri="{9D8B030D-6E8A-4147-A177-3AD203B41FA5}">
                      <a16:colId xmlns:a16="http://schemas.microsoft.com/office/drawing/2014/main" val="2143564245"/>
                    </a:ext>
                  </a:extLst>
                </a:gridCol>
                <a:gridCol w="990945">
                  <a:extLst>
                    <a:ext uri="{9D8B030D-6E8A-4147-A177-3AD203B41FA5}">
                      <a16:colId xmlns:a16="http://schemas.microsoft.com/office/drawing/2014/main" val="459504113"/>
                    </a:ext>
                  </a:extLst>
                </a:gridCol>
                <a:gridCol w="1203290">
                  <a:extLst>
                    <a:ext uri="{9D8B030D-6E8A-4147-A177-3AD203B41FA5}">
                      <a16:colId xmlns:a16="http://schemas.microsoft.com/office/drawing/2014/main" val="911434456"/>
                    </a:ext>
                  </a:extLst>
                </a:gridCol>
                <a:gridCol w="1132509">
                  <a:extLst>
                    <a:ext uri="{9D8B030D-6E8A-4147-A177-3AD203B41FA5}">
                      <a16:colId xmlns:a16="http://schemas.microsoft.com/office/drawing/2014/main" val="3240462137"/>
                    </a:ext>
                  </a:extLst>
                </a:gridCol>
                <a:gridCol w="990945">
                  <a:extLst>
                    <a:ext uri="{9D8B030D-6E8A-4147-A177-3AD203B41FA5}">
                      <a16:colId xmlns:a16="http://schemas.microsoft.com/office/drawing/2014/main" val="474866041"/>
                    </a:ext>
                  </a:extLst>
                </a:gridCol>
                <a:gridCol w="1274072">
                  <a:extLst>
                    <a:ext uri="{9D8B030D-6E8A-4147-A177-3AD203B41FA5}">
                      <a16:colId xmlns:a16="http://schemas.microsoft.com/office/drawing/2014/main" val="1591744287"/>
                    </a:ext>
                  </a:extLst>
                </a:gridCol>
                <a:gridCol w="1203290">
                  <a:extLst>
                    <a:ext uri="{9D8B030D-6E8A-4147-A177-3AD203B41FA5}">
                      <a16:colId xmlns:a16="http://schemas.microsoft.com/office/drawing/2014/main" val="1383649794"/>
                    </a:ext>
                  </a:extLst>
                </a:gridCol>
                <a:gridCol w="935809">
                  <a:extLst>
                    <a:ext uri="{9D8B030D-6E8A-4147-A177-3AD203B41FA5}">
                      <a16:colId xmlns:a16="http://schemas.microsoft.com/office/drawing/2014/main" val="1461683047"/>
                    </a:ext>
                  </a:extLst>
                </a:gridCol>
                <a:gridCol w="1066800">
                  <a:extLst>
                    <a:ext uri="{9D8B030D-6E8A-4147-A177-3AD203B41FA5}">
                      <a16:colId xmlns:a16="http://schemas.microsoft.com/office/drawing/2014/main" val="2142007136"/>
                    </a:ext>
                  </a:extLst>
                </a:gridCol>
                <a:gridCol w="1524000">
                  <a:extLst>
                    <a:ext uri="{9D8B030D-6E8A-4147-A177-3AD203B41FA5}">
                      <a16:colId xmlns:a16="http://schemas.microsoft.com/office/drawing/2014/main" val="191145216"/>
                    </a:ext>
                  </a:extLst>
                </a:gridCol>
                <a:gridCol w="1194025">
                  <a:extLst>
                    <a:ext uri="{9D8B030D-6E8A-4147-A177-3AD203B41FA5}">
                      <a16:colId xmlns:a16="http://schemas.microsoft.com/office/drawing/2014/main" val="1073670580"/>
                    </a:ext>
                  </a:extLst>
                </a:gridCol>
                <a:gridCol w="1437381">
                  <a:extLst>
                    <a:ext uri="{9D8B030D-6E8A-4147-A177-3AD203B41FA5}">
                      <a16:colId xmlns:a16="http://schemas.microsoft.com/office/drawing/2014/main" val="20001"/>
                    </a:ext>
                  </a:extLst>
                </a:gridCol>
                <a:gridCol w="1061729">
                  <a:extLst>
                    <a:ext uri="{9D8B030D-6E8A-4147-A177-3AD203B41FA5}">
                      <a16:colId xmlns:a16="http://schemas.microsoft.com/office/drawing/2014/main" val="20002"/>
                    </a:ext>
                  </a:extLst>
                </a:gridCol>
              </a:tblGrid>
              <a:tr h="719976">
                <a:tc>
                  <a:txBody>
                    <a:bodyPr/>
                    <a:lstStyle/>
                    <a:p>
                      <a:pPr algn="ctr" fontAlgn="b"/>
                      <a:r>
                        <a:rPr lang="en-US" sz="2500" u="none" strike="noStrike" dirty="0">
                          <a:effectLst/>
                        </a:rPr>
                        <a:t>Product Name/ Type</a:t>
                      </a:r>
                      <a:endParaRPr lang="en-US" sz="25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PFBA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err="1">
                          <a:effectLst/>
                        </a:rPr>
                        <a:t>PFPeA</a:t>
                      </a:r>
                      <a:endParaRPr lang="en-US" sz="25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L-PFBS</a:t>
                      </a:r>
                      <a:endParaRPr lang="en-US" sz="25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err="1">
                          <a:effectLst/>
                        </a:rPr>
                        <a:t>PFHxA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HFPO-DA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L-</a:t>
                      </a:r>
                      <a:r>
                        <a:rPr lang="en-US" sz="2500" u="none" strike="noStrike" dirty="0" err="1">
                          <a:effectLst/>
                        </a:rPr>
                        <a:t>PFHxS</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err="1">
                          <a:effectLst/>
                        </a:rPr>
                        <a:t>PFHpA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PFOA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L-PFOS</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PFNA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a:effectLst/>
                        </a:rPr>
                        <a:t>FOUEA</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FOSAA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8:2FTS</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PFDA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err="1">
                          <a:effectLst/>
                        </a:rPr>
                        <a:t>PFUdA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N-</a:t>
                      </a:r>
                      <a:r>
                        <a:rPr lang="en-US" sz="2500" u="none" strike="noStrike" dirty="0" err="1">
                          <a:effectLst/>
                        </a:rPr>
                        <a:t>EtFOSAA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err="1">
                          <a:effectLst/>
                        </a:rPr>
                        <a:t>PFDoA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a:effectLst/>
                        </a:rPr>
                        <a:t>6:2diPAP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2500" u="none" strike="noStrike" dirty="0" err="1">
                          <a:effectLst/>
                        </a:rPr>
                        <a:t>PFTeDA</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719976">
                <a:tc>
                  <a:txBody>
                    <a:bodyPr/>
                    <a:lstStyle/>
                    <a:p>
                      <a:pPr algn="ctr" fontAlgn="b"/>
                      <a:r>
                        <a:rPr lang="en-US" sz="2500" u="none" strike="noStrike" dirty="0" err="1">
                          <a:effectLst/>
                        </a:rPr>
                        <a:t>Matte+Poreless</a:t>
                      </a:r>
                      <a:r>
                        <a:rPr lang="en-US" sz="2500" u="none" strike="noStrike" dirty="0">
                          <a:effectLst/>
                        </a:rPr>
                        <a:t> Foundation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4795150"/>
                  </a:ext>
                </a:extLst>
              </a:tr>
              <a:tr h="719976">
                <a:tc>
                  <a:txBody>
                    <a:bodyPr/>
                    <a:lstStyle/>
                    <a:p>
                      <a:pPr algn="ctr" fontAlgn="b"/>
                      <a:r>
                        <a:rPr lang="en-US" sz="2500" u="none" strike="noStrike">
                          <a:effectLst/>
                        </a:rPr>
                        <a:t>Instant Age Rewind Concealer</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4840141"/>
                  </a:ext>
                </a:extLst>
              </a:tr>
              <a:tr h="719976">
                <a:tc>
                  <a:txBody>
                    <a:bodyPr/>
                    <a:lstStyle/>
                    <a:p>
                      <a:pPr algn="ctr" fontAlgn="b"/>
                      <a:r>
                        <a:rPr lang="en-US" sz="2500" u="none" strike="noStrike" dirty="0">
                          <a:effectLst/>
                        </a:rPr>
                        <a:t>Can't Stop Won't Stop Contour Concealer</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7405957"/>
                  </a:ext>
                </a:extLst>
              </a:tr>
              <a:tr h="639639">
                <a:tc>
                  <a:txBody>
                    <a:bodyPr/>
                    <a:lstStyle/>
                    <a:p>
                      <a:pPr algn="ctr" fontAlgn="b"/>
                      <a:r>
                        <a:rPr lang="en-US" sz="2500" u="none" strike="noStrike">
                          <a:effectLst/>
                        </a:rPr>
                        <a:t>Fit Me Concealer </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27487"/>
                  </a:ext>
                </a:extLst>
              </a:tr>
              <a:tr h="639639">
                <a:tc>
                  <a:txBody>
                    <a:bodyPr/>
                    <a:lstStyle/>
                    <a:p>
                      <a:pPr algn="ctr" fontAlgn="b"/>
                      <a:r>
                        <a:rPr lang="en-US" sz="2500" u="none" strike="noStrike">
                          <a:effectLst/>
                        </a:rPr>
                        <a:t>Nyx: Epic Ink Liner</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4244421"/>
                  </a:ext>
                </a:extLst>
              </a:tr>
              <a:tr h="719976">
                <a:tc>
                  <a:txBody>
                    <a:bodyPr/>
                    <a:lstStyle/>
                    <a:p>
                      <a:pPr algn="ctr" fontAlgn="b"/>
                      <a:r>
                        <a:rPr lang="en-US" sz="2500" u="none" strike="noStrike">
                          <a:effectLst/>
                        </a:rPr>
                        <a:t>Nyx: Retractable Eye Liner</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6696531"/>
                  </a:ext>
                </a:extLst>
              </a:tr>
              <a:tr h="639639">
                <a:tc>
                  <a:txBody>
                    <a:bodyPr/>
                    <a:lstStyle/>
                    <a:p>
                      <a:pPr algn="ctr" fontAlgn="b"/>
                      <a:r>
                        <a:rPr lang="en-US" sz="2500" u="none" strike="noStrike">
                          <a:effectLst/>
                        </a:rPr>
                        <a:t>Maybelline Liquid Liner</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1680779"/>
                  </a:ext>
                </a:extLst>
              </a:tr>
              <a:tr h="719976">
                <a:tc>
                  <a:txBody>
                    <a:bodyPr/>
                    <a:lstStyle/>
                    <a:p>
                      <a:pPr algn="ctr" fontAlgn="b"/>
                      <a:r>
                        <a:rPr lang="en-US" sz="2500" u="none" strike="noStrike">
                          <a:effectLst/>
                        </a:rPr>
                        <a:t>Shadow Sense: Long-Lasting Eyeshadow</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5671"/>
                  </a:ext>
                </a:extLst>
              </a:tr>
              <a:tr h="719976">
                <a:tc>
                  <a:txBody>
                    <a:bodyPr/>
                    <a:lstStyle/>
                    <a:p>
                      <a:pPr algn="ctr" fontAlgn="b"/>
                      <a:r>
                        <a:rPr lang="en-US" sz="2500" u="none" strike="noStrike">
                          <a:effectLst/>
                        </a:rPr>
                        <a:t>Nyx: Matte Lipstick (Nude)</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19976">
                <a:tc>
                  <a:txBody>
                    <a:bodyPr/>
                    <a:lstStyle/>
                    <a:p>
                      <a:pPr algn="ctr" fontAlgn="b"/>
                      <a:r>
                        <a:rPr lang="en-US" sz="2500" u="none" strike="noStrike">
                          <a:effectLst/>
                        </a:rPr>
                        <a:t>Nyx: Shine Killer Primer (clear)</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19976">
                <a:tc>
                  <a:txBody>
                    <a:bodyPr/>
                    <a:lstStyle/>
                    <a:p>
                      <a:pPr algn="ctr" fontAlgn="b"/>
                      <a:r>
                        <a:rPr lang="en-US" sz="2500" u="none" strike="noStrike">
                          <a:effectLst/>
                        </a:rPr>
                        <a:t>Exotic Blend Sunscreen + Bronzer </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19976">
                <a:tc>
                  <a:txBody>
                    <a:bodyPr/>
                    <a:lstStyle/>
                    <a:p>
                      <a:pPr algn="ctr" fontAlgn="b"/>
                      <a:r>
                        <a:rPr lang="en-US" sz="2500" u="none" strike="noStrike" dirty="0">
                          <a:effectLst/>
                        </a:rPr>
                        <a:t>Beauty Contour Powder </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N</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N</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a:effectLst/>
                        </a:rPr>
                        <a:t>P</a:t>
                      </a:r>
                      <a:endParaRPr lang="en-US" sz="2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500" u="none" strike="noStrike" dirty="0">
                          <a:effectLst/>
                        </a:rPr>
                        <a:t>P</a:t>
                      </a:r>
                      <a:endParaRPr lang="en-US" sz="25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7" name="Group 16">
            <a:extLst>
              <a:ext uri="{FF2B5EF4-FFF2-40B4-BE49-F238E27FC236}">
                <a16:creationId xmlns:a16="http://schemas.microsoft.com/office/drawing/2014/main" id="{76C2029D-C515-1B4C-8D1B-0A308499B7E9}"/>
              </a:ext>
            </a:extLst>
          </p:cNvPr>
          <p:cNvGrpSpPr/>
          <p:nvPr/>
        </p:nvGrpSpPr>
        <p:grpSpPr>
          <a:xfrm>
            <a:off x="30112635" y="27043555"/>
            <a:ext cx="12712313" cy="5139629"/>
            <a:chOff x="28530273" y="26746657"/>
            <a:chExt cx="12712313" cy="5139629"/>
          </a:xfrm>
        </p:grpSpPr>
        <p:sp>
          <p:nvSpPr>
            <p:cNvPr id="33" name="AutoShape 4">
              <a:extLst>
                <a:ext uri="{FF2B5EF4-FFF2-40B4-BE49-F238E27FC236}">
                  <a16:creationId xmlns:a16="http://schemas.microsoft.com/office/drawing/2014/main" id="{5B83717F-AD36-6E40-BAC6-0E2197BF75FB}"/>
                </a:ext>
              </a:extLst>
            </p:cNvPr>
            <p:cNvSpPr>
              <a:spLocks noChangeArrowheads="1"/>
            </p:cNvSpPr>
            <p:nvPr/>
          </p:nvSpPr>
          <p:spPr bwMode="auto">
            <a:xfrm>
              <a:off x="28530273" y="26746657"/>
              <a:ext cx="12712313" cy="5139629"/>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sp>
          <p:nvSpPr>
            <p:cNvPr id="21" name="Text Box 27"/>
            <p:cNvSpPr txBox="1">
              <a:spLocks noChangeArrowheads="1"/>
            </p:cNvSpPr>
            <p:nvPr/>
          </p:nvSpPr>
          <p:spPr bwMode="auto">
            <a:xfrm>
              <a:off x="29899946" y="27025366"/>
              <a:ext cx="9966960" cy="1034129"/>
            </a:xfrm>
            <a:prstGeom prst="rect">
              <a:avLst/>
            </a:prstGeom>
            <a:noFill/>
            <a:ln w="9525">
              <a:noFill/>
              <a:miter lim="800000"/>
              <a:headEnd/>
              <a:tailEnd/>
            </a:ln>
            <a:effectLst/>
          </p:spPr>
          <p:txBody>
            <a:bodyPr lIns="109728" tIns="54864" rIns="109728" bIns="54864">
              <a:spAutoFit/>
            </a:bodyPr>
            <a:lstStyle/>
            <a:p>
              <a:pPr algn="ctr" defTabSz="5267326">
                <a:spcBef>
                  <a:spcPct val="50000"/>
                </a:spcBef>
              </a:pPr>
              <a:r>
                <a:rPr lang="en-US" sz="6000" b="1" dirty="0">
                  <a:latin typeface="Arial" panose="020B0604020202020204" pitchFamily="34" charset="0"/>
                  <a:cs typeface="Arial" panose="020B0604020202020204" pitchFamily="34" charset="0"/>
                </a:rPr>
                <a:t>References</a:t>
              </a:r>
            </a:p>
          </p:txBody>
        </p:sp>
        <p:sp>
          <p:nvSpPr>
            <p:cNvPr id="40" name="TextBox 39"/>
            <p:cNvSpPr txBox="1"/>
            <p:nvPr/>
          </p:nvSpPr>
          <p:spPr>
            <a:xfrm>
              <a:off x="29083796" y="28110320"/>
              <a:ext cx="11921080" cy="3557897"/>
            </a:xfrm>
            <a:prstGeom prst="rect">
              <a:avLst/>
            </a:prstGeom>
            <a:noFill/>
          </p:spPr>
          <p:txBody>
            <a:bodyPr wrap="square" lIns="109728" tIns="54864" rIns="109728" bIns="54864" rtlCol="0">
              <a:spAutoFit/>
            </a:bodyPr>
            <a:lstStyle/>
            <a:p>
              <a:pPr marL="514350" indent="-514350">
                <a:buAutoNum type="arabicPeriod"/>
              </a:pPr>
              <a:r>
                <a:rPr lang="en-US" sz="2800" dirty="0">
                  <a:latin typeface="Arial" panose="020B0604020202020204" pitchFamily="34" charset="0"/>
                  <a:cs typeface="Arial" panose="020B0604020202020204" pitchFamily="34" charset="0"/>
                </a:rPr>
                <a:t>Post, G. B.; Gleason, J. A.; Cooper, K. R. Key Scientific Issues in Developing Drinking Water Guidelines for Perfluoroalkyl Acids: Contaminants of Emerging Concern. </a:t>
              </a:r>
              <a:r>
                <a:rPr lang="en-US" sz="2800" i="1" dirty="0">
                  <a:latin typeface="Arial" panose="020B0604020202020204" pitchFamily="34" charset="0"/>
                  <a:cs typeface="Arial" panose="020B0604020202020204" pitchFamily="34" charset="0"/>
                </a:rPr>
                <a:t>PLOS Biology</a:t>
              </a:r>
              <a:r>
                <a:rPr lang="en-US" sz="2800" dirty="0">
                  <a:latin typeface="Arial" panose="020B0604020202020204" pitchFamily="34" charset="0"/>
                  <a:cs typeface="Arial" panose="020B0604020202020204" pitchFamily="34" charset="0"/>
                </a:rPr>
                <a:t>2017, </a:t>
              </a:r>
              <a:r>
                <a:rPr lang="en-US" sz="2800" i="1" dirty="0">
                  <a:latin typeface="Arial" panose="020B0604020202020204" pitchFamily="34" charset="0"/>
                  <a:cs typeface="Arial" panose="020B0604020202020204" pitchFamily="34" charset="0"/>
                </a:rPr>
                <a:t>15</a:t>
              </a:r>
              <a:r>
                <a:rPr lang="en-US" sz="2800" dirty="0">
                  <a:latin typeface="Arial" panose="020B0604020202020204" pitchFamily="34" charset="0"/>
                  <a:cs typeface="Arial" panose="020B0604020202020204" pitchFamily="34" charset="0"/>
                </a:rPr>
                <a:t>(12).</a:t>
              </a:r>
            </a:p>
            <a:p>
              <a:pPr marL="514350" indent="-514350">
                <a:buAutoNum type="arabicPeriod"/>
              </a:pPr>
              <a:r>
                <a:rPr lang="en-US" sz="2800" dirty="0">
                  <a:latin typeface="Arial" panose="020B0604020202020204" pitchFamily="34" charset="0"/>
                  <a:cs typeface="Arial" panose="020B0604020202020204" pitchFamily="34" charset="0"/>
                </a:rPr>
                <a:t>Shane, Hillary &amp; </a:t>
              </a:r>
              <a:r>
                <a:rPr lang="en-US" sz="2800" dirty="0" err="1">
                  <a:latin typeface="Arial" panose="020B0604020202020204" pitchFamily="34" charset="0"/>
                  <a:cs typeface="Arial" panose="020B0604020202020204" pitchFamily="34" charset="0"/>
                </a:rPr>
                <a:t>Baur</a:t>
              </a:r>
              <a:r>
                <a:rPr lang="en-US" sz="2800" dirty="0">
                  <a:latin typeface="Arial" panose="020B0604020202020204" pitchFamily="34" charset="0"/>
                  <a:cs typeface="Arial" panose="020B0604020202020204" pitchFamily="34" charset="0"/>
                </a:rPr>
                <a:t>, Rachel &amp; </a:t>
              </a:r>
              <a:r>
                <a:rPr lang="en-US" sz="2800" dirty="0" err="1">
                  <a:latin typeface="Arial" panose="020B0604020202020204" pitchFamily="34" charset="0"/>
                  <a:cs typeface="Arial" panose="020B0604020202020204" pitchFamily="34" charset="0"/>
                </a:rPr>
                <a:t>Lukomska</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Ewa</a:t>
              </a:r>
              <a:r>
                <a:rPr lang="en-US" sz="2800" dirty="0">
                  <a:latin typeface="Arial" panose="020B0604020202020204" pitchFamily="34" charset="0"/>
                  <a:cs typeface="Arial" panose="020B0604020202020204" pitchFamily="34" charset="0"/>
                </a:rPr>
                <a:t> &amp; Weatherly, Lisa &amp; Anderson, Stacey. (2020). </a:t>
              </a:r>
              <a:r>
                <a:rPr lang="en-US" sz="2800" dirty="0" err="1">
                  <a:latin typeface="Arial" panose="020B0604020202020204" pitchFamily="34" charset="0"/>
                  <a:cs typeface="Arial" panose="020B0604020202020204" pitchFamily="34" charset="0"/>
                </a:rPr>
                <a:t>Immunotoxicity</a:t>
              </a:r>
              <a:r>
                <a:rPr lang="en-US" sz="2800" dirty="0">
                  <a:latin typeface="Arial" panose="020B0604020202020204" pitchFamily="34" charset="0"/>
                  <a:cs typeface="Arial" panose="020B0604020202020204" pitchFamily="34" charset="0"/>
                </a:rPr>
                <a:t> and allergenic potential induced by topical application of </a:t>
              </a:r>
              <a:r>
                <a:rPr lang="en-US" sz="2800" dirty="0" err="1">
                  <a:latin typeface="Arial" panose="020B0604020202020204" pitchFamily="34" charset="0"/>
                  <a:cs typeface="Arial" panose="020B0604020202020204" pitchFamily="34" charset="0"/>
                </a:rPr>
                <a:t>perfluorooctanoic</a:t>
              </a:r>
              <a:r>
                <a:rPr lang="en-US" sz="2800" dirty="0">
                  <a:latin typeface="Arial" panose="020B0604020202020204" pitchFamily="34" charset="0"/>
                  <a:cs typeface="Arial" panose="020B0604020202020204" pitchFamily="34" charset="0"/>
                </a:rPr>
                <a:t> acid (PFOA) in a murine model. Food and Chemical Toxicology. 136. 111114. 10.1016/j.fct.2020.111114. </a:t>
              </a:r>
            </a:p>
          </p:txBody>
        </p:sp>
      </p:grpSp>
      <p:grpSp>
        <p:nvGrpSpPr>
          <p:cNvPr id="2" name="Group 1">
            <a:extLst>
              <a:ext uri="{FF2B5EF4-FFF2-40B4-BE49-F238E27FC236}">
                <a16:creationId xmlns:a16="http://schemas.microsoft.com/office/drawing/2014/main" id="{E38F7B8F-9129-8A49-8A12-668AF024723B}"/>
              </a:ext>
            </a:extLst>
          </p:cNvPr>
          <p:cNvGrpSpPr/>
          <p:nvPr/>
        </p:nvGrpSpPr>
        <p:grpSpPr>
          <a:xfrm>
            <a:off x="671789" y="7280145"/>
            <a:ext cx="14515558" cy="5464126"/>
            <a:chOff x="1006449" y="26227347"/>
            <a:chExt cx="13624629" cy="5464126"/>
          </a:xfrm>
        </p:grpSpPr>
        <p:sp>
          <p:nvSpPr>
            <p:cNvPr id="46" name="AutoShape 4">
              <a:extLst>
                <a:ext uri="{FF2B5EF4-FFF2-40B4-BE49-F238E27FC236}">
                  <a16:creationId xmlns:a16="http://schemas.microsoft.com/office/drawing/2014/main" id="{1FA84F66-957B-1D4E-AF47-02AC90F6906C}"/>
                </a:ext>
              </a:extLst>
            </p:cNvPr>
            <p:cNvSpPr>
              <a:spLocks noChangeArrowheads="1"/>
            </p:cNvSpPr>
            <p:nvPr/>
          </p:nvSpPr>
          <p:spPr bwMode="auto">
            <a:xfrm>
              <a:off x="1006449" y="26227347"/>
              <a:ext cx="13624629" cy="5464126"/>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sp>
          <p:nvSpPr>
            <p:cNvPr id="55" name="Text Box 42"/>
            <p:cNvSpPr txBox="1">
              <a:spLocks noChangeArrowheads="1"/>
            </p:cNvSpPr>
            <p:nvPr/>
          </p:nvSpPr>
          <p:spPr bwMode="auto">
            <a:xfrm>
              <a:off x="1920883" y="26427004"/>
              <a:ext cx="11795760" cy="1034129"/>
            </a:xfrm>
            <a:prstGeom prst="rect">
              <a:avLst/>
            </a:prstGeom>
            <a:noFill/>
            <a:ln w="9525">
              <a:noFill/>
              <a:miter lim="800000"/>
              <a:headEnd/>
              <a:tailEnd/>
            </a:ln>
            <a:effectLst/>
          </p:spPr>
          <p:txBody>
            <a:bodyPr lIns="109728" tIns="54864" rIns="109728" bIns="54864">
              <a:spAutoFit/>
            </a:bodyPr>
            <a:lstStyle/>
            <a:p>
              <a:pPr algn="ctr" defTabSz="5267326">
                <a:spcBef>
                  <a:spcPct val="50000"/>
                </a:spcBef>
              </a:pPr>
              <a:r>
                <a:rPr lang="en-US" sz="6000" b="1" dirty="0">
                  <a:latin typeface="Arial" panose="020B0604020202020204" pitchFamily="34" charset="0"/>
                  <a:cs typeface="Arial" panose="020B0604020202020204" pitchFamily="34" charset="0"/>
                </a:rPr>
                <a:t>Objective</a:t>
              </a:r>
            </a:p>
          </p:txBody>
        </p:sp>
        <p:sp>
          <p:nvSpPr>
            <p:cNvPr id="56" name="TextBox 55"/>
            <p:cNvSpPr txBox="1"/>
            <p:nvPr/>
          </p:nvSpPr>
          <p:spPr>
            <a:xfrm>
              <a:off x="1550299" y="27373667"/>
              <a:ext cx="12644422" cy="4173450"/>
            </a:xfrm>
            <a:prstGeom prst="rect">
              <a:avLst/>
            </a:prstGeom>
            <a:noFill/>
          </p:spPr>
          <p:txBody>
            <a:bodyPr wrap="square" lIns="109728" tIns="54864" rIns="109728" bIns="54864" rtlCol="0">
              <a:spAutoFit/>
            </a:bodyPr>
            <a:lstStyle/>
            <a:p>
              <a:r>
                <a:rPr lang="en-US" sz="3300" dirty="0">
                  <a:latin typeface="Arial" panose="020B0604020202020204" pitchFamily="34" charset="0"/>
                  <a:cs typeface="Arial" panose="020B0604020202020204" pitchFamily="34" charset="0"/>
                </a:rPr>
                <a:t>With data collected from the preliminary study, PFAS compounds are found to be in some waterproof/ water resistant cosmetics. As these chemicals do not breakdown easily and can bioaccumulate, it’s suspected that they might be in other products and cosmetics as well. The main goal is to find whether or not PFAS is present in different types of makeup like regular, waterproof and synthetic-free/ natural makeup as the inherent qualities of these chemicals make them ideal for these types of products. </a:t>
              </a:r>
            </a:p>
          </p:txBody>
        </p:sp>
      </p:gr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54342" y="682251"/>
            <a:ext cx="18473610" cy="2429472"/>
          </a:xfrm>
          <a:prstGeom prst="rect">
            <a:avLst/>
          </a:prstGeom>
        </p:spPr>
      </p:pic>
      <p:pic>
        <p:nvPicPr>
          <p:cNvPr id="3" name="Picture 2">
            <a:extLst>
              <a:ext uri="{FF2B5EF4-FFF2-40B4-BE49-F238E27FC236}">
                <a16:creationId xmlns:a16="http://schemas.microsoft.com/office/drawing/2014/main" id="{3601DF79-10E0-B640-9D21-DEA3965D6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438" y="553366"/>
            <a:ext cx="5919762" cy="5188362"/>
          </a:xfrm>
          <a:prstGeom prst="rect">
            <a:avLst/>
          </a:prstGeom>
        </p:spPr>
      </p:pic>
      <p:grpSp>
        <p:nvGrpSpPr>
          <p:cNvPr id="6" name="Group 5">
            <a:extLst>
              <a:ext uri="{FF2B5EF4-FFF2-40B4-BE49-F238E27FC236}">
                <a16:creationId xmlns:a16="http://schemas.microsoft.com/office/drawing/2014/main" id="{F2513FCC-B148-CC45-9734-F4E6E5E86F9B}"/>
              </a:ext>
            </a:extLst>
          </p:cNvPr>
          <p:cNvGrpSpPr/>
          <p:nvPr/>
        </p:nvGrpSpPr>
        <p:grpSpPr>
          <a:xfrm>
            <a:off x="730692" y="25759138"/>
            <a:ext cx="14512275" cy="6424046"/>
            <a:chOff x="963581" y="19979860"/>
            <a:chExt cx="13572527" cy="5669490"/>
          </a:xfrm>
        </p:grpSpPr>
        <p:sp>
          <p:nvSpPr>
            <p:cNvPr id="43" name="AutoShape 4">
              <a:extLst>
                <a:ext uri="{FF2B5EF4-FFF2-40B4-BE49-F238E27FC236}">
                  <a16:creationId xmlns:a16="http://schemas.microsoft.com/office/drawing/2014/main" id="{2CCE9E8D-786C-8748-9C37-237418865076}"/>
                </a:ext>
              </a:extLst>
            </p:cNvPr>
            <p:cNvSpPr>
              <a:spLocks noChangeArrowheads="1"/>
            </p:cNvSpPr>
            <p:nvPr/>
          </p:nvSpPr>
          <p:spPr bwMode="auto">
            <a:xfrm>
              <a:off x="963581" y="19979860"/>
              <a:ext cx="13572527" cy="5669490"/>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sp>
          <p:nvSpPr>
            <p:cNvPr id="11" name="TextBox 10">
              <a:extLst>
                <a:ext uri="{FF2B5EF4-FFF2-40B4-BE49-F238E27FC236}">
                  <a16:creationId xmlns:a16="http://schemas.microsoft.com/office/drawing/2014/main" id="{F38B2F3A-D5EB-FE4C-9BDA-7747804EC590}"/>
                </a:ext>
              </a:extLst>
            </p:cNvPr>
            <p:cNvSpPr txBox="1"/>
            <p:nvPr/>
          </p:nvSpPr>
          <p:spPr>
            <a:xfrm>
              <a:off x="1305723" y="23766569"/>
              <a:ext cx="12888244" cy="1615827"/>
            </a:xfrm>
            <a:prstGeom prst="rect">
              <a:avLst/>
            </a:prstGeom>
            <a:noFill/>
          </p:spPr>
          <p:txBody>
            <a:bodyPr wrap="square" rtlCol="0">
              <a:spAutoFit/>
            </a:bodyPr>
            <a:lstStyle/>
            <a:p>
              <a:pPr algn="just"/>
              <a:r>
                <a:rPr lang="en-US" sz="3300" b="1" dirty="0">
                  <a:latin typeface="Arial" panose="020B0604020202020204" pitchFamily="34" charset="0"/>
                  <a:cs typeface="Arial" panose="020B0604020202020204" pitchFamily="34" charset="0"/>
                </a:rPr>
                <a:t>Figure 1: </a:t>
              </a:r>
              <a:r>
                <a:rPr lang="en-US" sz="3300" dirty="0">
                  <a:latin typeface="Arial" panose="020B0604020202020204" pitchFamily="34" charset="0"/>
                  <a:cs typeface="Arial" panose="020B0604020202020204" pitchFamily="34" charset="0"/>
                </a:rPr>
                <a:t>The chemical structures of PFOA (also known as C8) and PFOS, two fully fluorinated compounds that do not occur naturally in the environment. </a:t>
              </a:r>
            </a:p>
          </p:txBody>
        </p:sp>
        <p:pic>
          <p:nvPicPr>
            <p:cNvPr id="24" name="Picture 23">
              <a:extLst>
                <a:ext uri="{FF2B5EF4-FFF2-40B4-BE49-F238E27FC236}">
                  <a16:creationId xmlns:a16="http://schemas.microsoft.com/office/drawing/2014/main" id="{05B7C739-235C-B741-A5A2-24E2F1A60939}"/>
                </a:ext>
              </a:extLst>
            </p:cNvPr>
            <p:cNvPicPr>
              <a:picLocks noChangeAspect="1"/>
            </p:cNvPicPr>
            <p:nvPr/>
          </p:nvPicPr>
          <p:blipFill rotWithShape="1">
            <a:blip r:embed="rId4">
              <a:extLst>
                <a:ext uri="{28A0092B-C50C-407E-A947-70E740481C1C}">
                  <a14:useLocalDpi xmlns:a14="http://schemas.microsoft.com/office/drawing/2010/main" val="0"/>
                </a:ext>
              </a:extLst>
            </a:blip>
            <a:srcRect b="51562"/>
            <a:stretch/>
          </p:blipFill>
          <p:spPr>
            <a:xfrm>
              <a:off x="1095907" y="20696561"/>
              <a:ext cx="6760316" cy="2751872"/>
            </a:xfrm>
            <a:prstGeom prst="rect">
              <a:avLst/>
            </a:prstGeom>
          </p:spPr>
        </p:pic>
        <p:pic>
          <p:nvPicPr>
            <p:cNvPr id="34" name="Picture 33">
              <a:extLst>
                <a:ext uri="{FF2B5EF4-FFF2-40B4-BE49-F238E27FC236}">
                  <a16:creationId xmlns:a16="http://schemas.microsoft.com/office/drawing/2014/main" id="{5F10D06E-79CD-0644-8D40-C8204FDEEB19}"/>
                </a:ext>
              </a:extLst>
            </p:cNvPr>
            <p:cNvPicPr>
              <a:picLocks noChangeAspect="1"/>
            </p:cNvPicPr>
            <p:nvPr/>
          </p:nvPicPr>
          <p:blipFill rotWithShape="1">
            <a:blip r:embed="rId4">
              <a:extLst>
                <a:ext uri="{28A0092B-C50C-407E-A947-70E740481C1C}">
                  <a14:useLocalDpi xmlns:a14="http://schemas.microsoft.com/office/drawing/2010/main" val="0"/>
                </a:ext>
              </a:extLst>
            </a:blip>
            <a:srcRect t="52709"/>
            <a:stretch/>
          </p:blipFill>
          <p:spPr>
            <a:xfrm>
              <a:off x="7864742" y="20535248"/>
              <a:ext cx="6392117" cy="2540391"/>
            </a:xfrm>
            <a:prstGeom prst="rect">
              <a:avLst/>
            </a:prstGeom>
          </p:spPr>
        </p:pic>
        <p:sp>
          <p:nvSpPr>
            <p:cNvPr id="37" name="TextBox 36">
              <a:extLst>
                <a:ext uri="{FF2B5EF4-FFF2-40B4-BE49-F238E27FC236}">
                  <a16:creationId xmlns:a16="http://schemas.microsoft.com/office/drawing/2014/main" id="{47558329-5F4B-D74C-99AC-321D7E87A1FF}"/>
                </a:ext>
              </a:extLst>
            </p:cNvPr>
            <p:cNvSpPr txBox="1"/>
            <p:nvPr/>
          </p:nvSpPr>
          <p:spPr>
            <a:xfrm>
              <a:off x="6546182" y="22898829"/>
              <a:ext cx="2271802" cy="553998"/>
            </a:xfrm>
            <a:prstGeom prst="rect">
              <a:avLst/>
            </a:prstGeom>
            <a:noFill/>
          </p:spPr>
          <p:txBody>
            <a:bodyPr wrap="square" rtlCol="0">
              <a:spAutoFit/>
            </a:bodyPr>
            <a:lstStyle/>
            <a:p>
              <a:r>
                <a:rPr lang="en-US" sz="3000" dirty="0">
                  <a:latin typeface="Arial" panose="020B0604020202020204" pitchFamily="34" charset="0"/>
                  <a:cs typeface="Arial" panose="020B0604020202020204" pitchFamily="34" charset="0"/>
                </a:rPr>
                <a:t>(Post 2017)</a:t>
              </a:r>
            </a:p>
          </p:txBody>
        </p:sp>
      </p:grpSp>
      <p:grpSp>
        <p:nvGrpSpPr>
          <p:cNvPr id="31" name="Group 30">
            <a:extLst>
              <a:ext uri="{FF2B5EF4-FFF2-40B4-BE49-F238E27FC236}">
                <a16:creationId xmlns:a16="http://schemas.microsoft.com/office/drawing/2014/main" id="{CDEAF8CA-E67F-964F-98E6-59CAE385DAE7}"/>
              </a:ext>
            </a:extLst>
          </p:cNvPr>
          <p:cNvGrpSpPr/>
          <p:nvPr/>
        </p:nvGrpSpPr>
        <p:grpSpPr>
          <a:xfrm>
            <a:off x="30112635" y="20238305"/>
            <a:ext cx="12712313" cy="7601024"/>
            <a:chOff x="29967594" y="20228833"/>
            <a:chExt cx="12712313" cy="7412556"/>
          </a:xfrm>
        </p:grpSpPr>
        <p:grpSp>
          <p:nvGrpSpPr>
            <p:cNvPr id="8" name="Group 7">
              <a:extLst>
                <a:ext uri="{FF2B5EF4-FFF2-40B4-BE49-F238E27FC236}">
                  <a16:creationId xmlns:a16="http://schemas.microsoft.com/office/drawing/2014/main" id="{271B3D7B-9323-ED45-842C-728D22E39E3A}"/>
                </a:ext>
              </a:extLst>
            </p:cNvPr>
            <p:cNvGrpSpPr/>
            <p:nvPr/>
          </p:nvGrpSpPr>
          <p:grpSpPr>
            <a:xfrm>
              <a:off x="29967594" y="20228833"/>
              <a:ext cx="12712313" cy="7412556"/>
              <a:chOff x="15799427" y="20160179"/>
              <a:chExt cx="12712313" cy="7412556"/>
            </a:xfrm>
          </p:grpSpPr>
          <p:sp>
            <p:nvSpPr>
              <p:cNvPr id="15" name="AutoShape 4"/>
              <p:cNvSpPr>
                <a:spLocks noChangeArrowheads="1"/>
              </p:cNvSpPr>
              <p:nvPr/>
            </p:nvSpPr>
            <p:spPr bwMode="auto">
              <a:xfrm>
                <a:off x="15799427" y="20160179"/>
                <a:ext cx="12712313" cy="5870738"/>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sp>
            <p:nvSpPr>
              <p:cNvPr id="57" name="Text Box 27"/>
              <p:cNvSpPr txBox="1">
                <a:spLocks noChangeArrowheads="1"/>
              </p:cNvSpPr>
              <p:nvPr/>
            </p:nvSpPr>
            <p:spPr bwMode="auto">
              <a:xfrm>
                <a:off x="16031130" y="21341721"/>
                <a:ext cx="12242900" cy="6231014"/>
              </a:xfrm>
              <a:prstGeom prst="rect">
                <a:avLst/>
              </a:prstGeom>
              <a:noFill/>
              <a:ln w="9525">
                <a:noFill/>
                <a:miter lim="800000"/>
                <a:headEnd/>
                <a:tailEnd/>
              </a:ln>
              <a:effectLst/>
            </p:spPr>
            <p:txBody>
              <a:bodyPr wrap="square" lIns="109728" tIns="54864" rIns="109728" bIns="54864">
                <a:spAutoFit/>
              </a:bodyPr>
              <a:lstStyle/>
              <a:p>
                <a:pPr marL="571500" indent="-571500" algn="just">
                  <a:buFont typeface="Arial" panose="020B0604020202020204" pitchFamily="34" charset="0"/>
                  <a:buChar char="•"/>
                </a:pPr>
                <a:r>
                  <a:rPr lang="en-US" sz="3000" dirty="0">
                    <a:latin typeface="Arial" panose="020B0604020202020204" pitchFamily="34" charset="0"/>
                    <a:cs typeface="Arial" panose="020B0604020202020204" pitchFamily="34" charset="0"/>
                  </a:rPr>
                  <a:t>Improvements will be made to increase efficiency of the sample preparation process, including a new system to cut the samples on the Whatman cards </a:t>
                </a:r>
              </a:p>
              <a:p>
                <a:pPr marL="571500" indent="-571500" algn="just">
                  <a:buFont typeface="Arial" panose="020B0604020202020204" pitchFamily="34" charset="0"/>
                  <a:buChar char="•"/>
                </a:pPr>
                <a:r>
                  <a:rPr lang="en-US" sz="3000" dirty="0">
                    <a:latin typeface="Arial" panose="020B0604020202020204" pitchFamily="34" charset="0"/>
                    <a:cs typeface="Arial" panose="020B0604020202020204" pitchFamily="34" charset="0"/>
                  </a:rPr>
                  <a:t>The Continuation: 35 products were chosen based on </a:t>
                </a:r>
                <a:r>
                  <a:rPr lang="en-US" sz="3000" b="1" dirty="0">
                    <a:latin typeface="Arial" panose="020B0604020202020204" pitchFamily="34" charset="0"/>
                    <a:cs typeface="Arial" panose="020B0604020202020204" pitchFamily="34" charset="0"/>
                  </a:rPr>
                  <a:t>1)</a:t>
                </a:r>
                <a:r>
                  <a:rPr lang="en-US" sz="3000" dirty="0">
                    <a:latin typeface="Arial" panose="020B0604020202020204" pitchFamily="34" charset="0"/>
                    <a:cs typeface="Arial" panose="020B0604020202020204" pitchFamily="34" charset="0"/>
                  </a:rPr>
                  <a:t> Type of makeup (mainly waterproof): foundations, concealers , primers, eye liner and mascara, </a:t>
                </a:r>
                <a:r>
                  <a:rPr lang="en-US" sz="3000" b="1" dirty="0">
                    <a:latin typeface="Arial" panose="020B0604020202020204" pitchFamily="34" charset="0"/>
                    <a:cs typeface="Arial" panose="020B0604020202020204" pitchFamily="34" charset="0"/>
                  </a:rPr>
                  <a:t>2)</a:t>
                </a:r>
                <a:r>
                  <a:rPr lang="en-US" sz="3000" dirty="0">
                    <a:latin typeface="Arial" panose="020B0604020202020204" pitchFamily="34" charset="0"/>
                    <a:cs typeface="Arial" panose="020B0604020202020204" pitchFamily="34" charset="0"/>
                  </a:rPr>
                  <a:t> Claim that the products are Natural or Synthetic-Free and </a:t>
                </a:r>
                <a:r>
                  <a:rPr lang="en-US" sz="3000" b="1" dirty="0">
                    <a:latin typeface="Arial" panose="020B0604020202020204" pitchFamily="34" charset="0"/>
                    <a:cs typeface="Arial" panose="020B0604020202020204" pitchFamily="34" charset="0"/>
                  </a:rPr>
                  <a:t>3)</a:t>
                </a:r>
                <a:r>
                  <a:rPr lang="en-US" sz="3000" dirty="0">
                    <a:latin typeface="Arial" panose="020B0604020202020204" pitchFamily="34" charset="0"/>
                    <a:cs typeface="Arial" panose="020B0604020202020204" pitchFamily="34" charset="0"/>
                  </a:rPr>
                  <a:t> the location where they were manufactured (China, USA, </a:t>
                </a:r>
                <a:r>
                  <a:rPr lang="en-US" sz="3000" dirty="0" err="1">
                    <a:latin typeface="Arial" panose="020B0604020202020204" pitchFamily="34" charset="0"/>
                    <a:cs typeface="Arial" panose="020B0604020202020204" pitchFamily="34" charset="0"/>
                  </a:rPr>
                  <a:t>etc</a:t>
                </a:r>
                <a:r>
                  <a:rPr lang="en-US" sz="3000" dirty="0">
                    <a:latin typeface="Arial" panose="020B0604020202020204" pitchFamily="34" charset="0"/>
                    <a:cs typeface="Arial" panose="020B0604020202020204" pitchFamily="34" charset="0"/>
                  </a:rPr>
                  <a:t>).</a:t>
                </a:r>
              </a:p>
              <a:p>
                <a:pPr marL="571500" indent="-571500" algn="just">
                  <a:buFont typeface="Arial" panose="020B0604020202020204" pitchFamily="34" charset="0"/>
                  <a:buChar char="•"/>
                </a:pPr>
                <a:r>
                  <a:rPr lang="en-US" sz="3000" dirty="0">
                    <a:latin typeface="Arial" panose="020B0604020202020204" pitchFamily="34" charset="0"/>
                    <a:cs typeface="Arial" panose="020B0604020202020204" pitchFamily="34" charset="0"/>
                  </a:rPr>
                  <a:t>A similar methodology will be used for the continuation study except there will be triplicates of each sample.</a:t>
                </a:r>
                <a:endParaRPr lang="en-US" sz="3300" dirty="0">
                  <a:latin typeface="Arial" panose="020B0604020202020204" pitchFamily="34" charset="0"/>
                  <a:cs typeface="Arial" panose="020B0604020202020204" pitchFamily="34" charset="0"/>
                </a:endParaRPr>
              </a:p>
              <a:p>
                <a:pPr algn="ctr" defTabSz="5267326">
                  <a:spcBef>
                    <a:spcPct val="50000"/>
                  </a:spcBef>
                </a:pPr>
                <a:endParaRPr lang="en-US" sz="7200" b="1" dirty="0"/>
              </a:p>
            </p:txBody>
          </p:sp>
        </p:grpSp>
        <p:sp>
          <p:nvSpPr>
            <p:cNvPr id="38" name="Text Box 10">
              <a:extLst>
                <a:ext uri="{FF2B5EF4-FFF2-40B4-BE49-F238E27FC236}">
                  <a16:creationId xmlns:a16="http://schemas.microsoft.com/office/drawing/2014/main" id="{BF4BA76F-A7E8-3E41-8444-F46E6D954CDF}"/>
                </a:ext>
              </a:extLst>
            </p:cNvPr>
            <p:cNvSpPr txBox="1">
              <a:spLocks noChangeArrowheads="1"/>
            </p:cNvSpPr>
            <p:nvPr/>
          </p:nvSpPr>
          <p:spPr bwMode="auto">
            <a:xfrm>
              <a:off x="30499714" y="20438220"/>
              <a:ext cx="11795760" cy="1034129"/>
            </a:xfrm>
            <a:prstGeom prst="rect">
              <a:avLst/>
            </a:prstGeom>
            <a:noFill/>
            <a:ln w="9525">
              <a:noFill/>
              <a:miter lim="800000"/>
              <a:headEnd/>
              <a:tailEnd/>
            </a:ln>
            <a:effectLst/>
          </p:spPr>
          <p:txBody>
            <a:bodyPr lIns="109728" tIns="54864" rIns="109728" bIns="54864">
              <a:spAutoFit/>
            </a:bodyPr>
            <a:lstStyle/>
            <a:p>
              <a:pPr algn="ctr" defTabSz="5267326">
                <a:spcBef>
                  <a:spcPct val="50000"/>
                </a:spcBef>
              </a:pPr>
              <a:r>
                <a:rPr lang="en-US" sz="6000" b="1" dirty="0">
                  <a:latin typeface="Arial" panose="020B0604020202020204" pitchFamily="34" charset="0"/>
                  <a:cs typeface="Arial" panose="020B0604020202020204" pitchFamily="34" charset="0"/>
                </a:rPr>
                <a:t>Future Work</a:t>
              </a:r>
            </a:p>
          </p:txBody>
        </p:sp>
      </p:grpSp>
      <p:sp>
        <p:nvSpPr>
          <p:cNvPr id="41" name="AutoShape 4">
            <a:extLst>
              <a:ext uri="{FF2B5EF4-FFF2-40B4-BE49-F238E27FC236}">
                <a16:creationId xmlns:a16="http://schemas.microsoft.com/office/drawing/2014/main" id="{F861862D-3385-A842-8BFE-200B705B3BE3}"/>
              </a:ext>
            </a:extLst>
          </p:cNvPr>
          <p:cNvSpPr>
            <a:spLocks noChangeArrowheads="1"/>
          </p:cNvSpPr>
          <p:nvPr/>
        </p:nvSpPr>
        <p:spPr bwMode="auto">
          <a:xfrm>
            <a:off x="16222668" y="26349214"/>
            <a:ext cx="13182901" cy="5835444"/>
          </a:xfrm>
          <a:prstGeom prst="roundRect">
            <a:avLst>
              <a:gd name="adj" fmla="val 7000"/>
            </a:avLst>
          </a:prstGeom>
          <a:solidFill>
            <a:schemeClr val="bg1"/>
          </a:solidFill>
          <a:ln w="9525">
            <a:solidFill>
              <a:schemeClr val="tx1"/>
            </a:solidFill>
            <a:round/>
            <a:headEnd/>
            <a:tailEnd/>
          </a:ln>
          <a:effectLst/>
        </p:spPr>
        <p:txBody>
          <a:bodyPr wrap="none" lIns="109728" tIns="54864" rIns="109728" bIns="54864" anchor="ctr"/>
          <a:lstStyle/>
          <a:p>
            <a:endParaRPr lang="en-US" dirty="0"/>
          </a:p>
        </p:txBody>
      </p:sp>
      <p:pic>
        <p:nvPicPr>
          <p:cNvPr id="30" name="Picture 29">
            <a:extLst>
              <a:ext uri="{FF2B5EF4-FFF2-40B4-BE49-F238E27FC236}">
                <a16:creationId xmlns:a16="http://schemas.microsoft.com/office/drawing/2014/main" id="{B02A4BEB-ABF8-4743-B3F0-7AAC546174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09169" y="26864323"/>
            <a:ext cx="6289878" cy="4717409"/>
          </a:xfrm>
          <a:prstGeom prst="rect">
            <a:avLst/>
          </a:prstGeom>
          <a:ln w="38100">
            <a:solidFill>
              <a:schemeClr val="tx1"/>
            </a:solidFill>
          </a:ln>
        </p:spPr>
      </p:pic>
      <p:sp>
        <p:nvSpPr>
          <p:cNvPr id="44" name="TextBox 43">
            <a:extLst>
              <a:ext uri="{FF2B5EF4-FFF2-40B4-BE49-F238E27FC236}">
                <a16:creationId xmlns:a16="http://schemas.microsoft.com/office/drawing/2014/main" id="{27B7288F-DDE2-264E-9701-A33502DDB103}"/>
              </a:ext>
            </a:extLst>
          </p:cNvPr>
          <p:cNvSpPr txBox="1"/>
          <p:nvPr/>
        </p:nvSpPr>
        <p:spPr>
          <a:xfrm>
            <a:off x="23330750" y="27322264"/>
            <a:ext cx="5938538" cy="3785652"/>
          </a:xfrm>
          <a:prstGeom prst="rect">
            <a:avLst/>
          </a:prstGeom>
          <a:noFill/>
        </p:spPr>
        <p:txBody>
          <a:bodyPr wrap="square" rtlCol="0">
            <a:spAutoFit/>
          </a:bodyPr>
          <a:lstStyle/>
          <a:p>
            <a:r>
              <a:rPr lang="en-US" sz="3000" b="1" dirty="0">
                <a:latin typeface="Arial" panose="020B0604020202020204" pitchFamily="34" charset="0"/>
                <a:cs typeface="Arial" panose="020B0604020202020204" pitchFamily="34" charset="0"/>
              </a:rPr>
              <a:t>Figure 2:</a:t>
            </a:r>
          </a:p>
          <a:p>
            <a:r>
              <a:rPr lang="en-US" sz="3000" dirty="0">
                <a:latin typeface="Arial" panose="020B0604020202020204" pitchFamily="34" charset="0"/>
                <a:cs typeface="Arial" panose="020B0604020202020204" pitchFamily="34" charset="0"/>
              </a:rPr>
              <a:t>Samples are being prepared in LC vials and processed using a </a:t>
            </a:r>
            <a:r>
              <a:rPr lang="en-US" sz="3000" dirty="0" err="1">
                <a:solidFill>
                  <a:srgbClr val="000000"/>
                </a:solidFill>
                <a:latin typeface="Arial" panose="020B0604020202020204" pitchFamily="34" charset="0"/>
                <a:cs typeface="Arial" panose="020B0604020202020204" pitchFamily="34" charset="0"/>
              </a:rPr>
              <a:t>Thermo</a:t>
            </a:r>
            <a:r>
              <a:rPr lang="en-US" sz="3000" dirty="0">
                <a:solidFill>
                  <a:srgbClr val="000000"/>
                </a:solidFill>
                <a:latin typeface="Arial" panose="020B0604020202020204" pitchFamily="34" charset="0"/>
                <a:cs typeface="Arial" panose="020B0604020202020204" pitchFamily="34" charset="0"/>
              </a:rPr>
              <a:t> Vanquish ultra-high pressure liquid chromatograph (UHPLC) system and the </a:t>
            </a:r>
            <a:r>
              <a:rPr lang="en-US" sz="3000" dirty="0" err="1">
                <a:solidFill>
                  <a:srgbClr val="000000"/>
                </a:solidFill>
                <a:latin typeface="Arial" panose="020B0604020202020204" pitchFamily="34" charset="0"/>
                <a:cs typeface="Arial" panose="020B0604020202020204" pitchFamily="34" charset="0"/>
              </a:rPr>
              <a:t>Thermo</a:t>
            </a:r>
            <a:r>
              <a:rPr lang="en-US" sz="3000" dirty="0">
                <a:solidFill>
                  <a:srgbClr val="000000"/>
                </a:solidFill>
                <a:latin typeface="Arial" panose="020B0604020202020204" pitchFamily="34" charset="0"/>
                <a:cs typeface="Arial" panose="020B0604020202020204" pitchFamily="34" charset="0"/>
              </a:rPr>
              <a:t> </a:t>
            </a:r>
            <a:r>
              <a:rPr lang="en-US" sz="3000" dirty="0" err="1">
                <a:solidFill>
                  <a:srgbClr val="000000"/>
                </a:solidFill>
                <a:latin typeface="Arial" panose="020B0604020202020204" pitchFamily="34" charset="0"/>
                <a:cs typeface="Arial" panose="020B0604020202020204" pitchFamily="34" charset="0"/>
              </a:rPr>
              <a:t>Quantis</a:t>
            </a:r>
            <a:r>
              <a:rPr lang="en-US" sz="3000" dirty="0">
                <a:solidFill>
                  <a:srgbClr val="000000"/>
                </a:solidFill>
                <a:latin typeface="Arial" panose="020B0604020202020204" pitchFamily="34" charset="0"/>
                <a:cs typeface="Arial" panose="020B0604020202020204" pitchFamily="34" charset="0"/>
              </a:rPr>
              <a:t> triple quadrupole mass spectrometer.</a:t>
            </a:r>
            <a:endParaRPr lang="en-US" sz="30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00D3688-1ACC-0A49-9735-735577ED6308}"/>
              </a:ext>
            </a:extLst>
          </p:cNvPr>
          <p:cNvSpPr txBox="1"/>
          <p:nvPr/>
        </p:nvSpPr>
        <p:spPr>
          <a:xfrm>
            <a:off x="35737799" y="7800109"/>
            <a:ext cx="5952208" cy="1015663"/>
          </a:xfrm>
          <a:prstGeom prst="rect">
            <a:avLst/>
          </a:prstGeom>
          <a:noFill/>
        </p:spPr>
        <p:txBody>
          <a:bodyPr wrap="square" rtlCol="0">
            <a:spAutoFit/>
          </a:bodyPr>
          <a:lstStyle/>
          <a:p>
            <a:pPr algn="r"/>
            <a:r>
              <a:rPr lang="en-US" sz="3000" dirty="0">
                <a:latin typeface="Arial" panose="020B0604020202020204" pitchFamily="34" charset="0"/>
                <a:cs typeface="Arial" panose="020B0604020202020204" pitchFamily="34" charset="0"/>
              </a:rPr>
              <a:t>P: Present</a:t>
            </a:r>
          </a:p>
          <a:p>
            <a:pPr algn="r"/>
            <a:r>
              <a:rPr lang="en-US" sz="3000" dirty="0">
                <a:latin typeface="Arial" panose="020B0604020202020204" pitchFamily="34" charset="0"/>
                <a:cs typeface="Arial" panose="020B0604020202020204" pitchFamily="34" charset="0"/>
              </a:rPr>
              <a:t>N: Not Present</a:t>
            </a:r>
          </a:p>
        </p:txBody>
      </p:sp>
    </p:spTree>
    <p:extLst>
      <p:ext uri="{BB962C8B-B14F-4D97-AF65-F5344CB8AC3E}">
        <p14:creationId xmlns:p14="http://schemas.microsoft.com/office/powerpoint/2010/main" val="906083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4045</TotalTime>
  <Words>968</Words>
  <Application>Microsoft Macintosh PowerPoint</Application>
  <PresentationFormat>Custom</PresentationFormat>
  <Paragraphs>285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Arial Black</vt:lpstr>
      <vt:lpstr>Calibri</vt:lpstr>
      <vt:lpstr>Office Theme</vt:lpstr>
      <vt:lpstr>PowerPoint Presentation</vt:lpstr>
    </vt:vector>
  </TitlesOfParts>
  <Company>UF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Samesha R. Barnes</dc:creator>
  <cp:lastModifiedBy>Gina del Pozo</cp:lastModifiedBy>
  <cp:revision>76</cp:revision>
  <dcterms:created xsi:type="dcterms:W3CDTF">2011-09-20T13:15:44Z</dcterms:created>
  <dcterms:modified xsi:type="dcterms:W3CDTF">2020-03-30T18:07:04Z</dcterms:modified>
</cp:coreProperties>
</file>